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3" r:id="rId3"/>
    <p:sldId id="265" r:id="rId4"/>
    <p:sldId id="260" r:id="rId5"/>
    <p:sldId id="258" r:id="rId6"/>
    <p:sldId id="259" r:id="rId7"/>
    <p:sldId id="266" r:id="rId8"/>
    <p:sldId id="267" r:id="rId9"/>
    <p:sldId id="268" r:id="rId10"/>
    <p:sldId id="276" r:id="rId11"/>
    <p:sldId id="275" r:id="rId12"/>
    <p:sldId id="277" r:id="rId13"/>
    <p:sldId id="278" r:id="rId14"/>
    <p:sldId id="269" r:id="rId15"/>
    <p:sldId id="270" r:id="rId16"/>
    <p:sldId id="273" r:id="rId17"/>
    <p:sldId id="271" r:id="rId18"/>
    <p:sldId id="272" r:id="rId19"/>
    <p:sldId id="274" r:id="rId20"/>
    <p:sldId id="280" r:id="rId21"/>
    <p:sldId id="279" r:id="rId22"/>
    <p:sldId id="281" r:id="rId23"/>
    <p:sldId id="282" r:id="rId24"/>
    <p:sldId id="261" r:id="rId25"/>
    <p:sldId id="284" r:id="rId26"/>
    <p:sldId id="285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3B1817B-EC6C-4B98-B022-8917572E9C7C}" type="datetimeFigureOut">
              <a:rPr lang="en-US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148B775-D286-4109-A9CF-3E5C25ECA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4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ADCF9-6FC9-4C97-93B2-1D5E7A57C3C9}" type="datetimeFigureOut">
              <a:rPr lang="en-US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52ADF-D5E8-44D4-83C4-BDC3EA83C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11"/>
            <p:cNvSpPr txBox="1"/>
            <p:nvPr/>
          </p:nvSpPr>
          <p:spPr>
            <a:xfrm>
              <a:off x="4146745" y="1381458"/>
              <a:ext cx="877650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BD845-756F-45A5-9892-26C3E0501B20}" type="datetimeFigureOut">
              <a:rPr lang="en-US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97F28-3EF5-4F28-B2E3-4DBE3D736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2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1698F-E33E-44CF-B292-595E691B8287}" type="datetimeFigureOut">
              <a:rPr lang="en-US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27AE3-F018-458D-9C1D-D0B06EBFA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8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3CE41-F550-42E8-9253-B383E348A6F3}" type="datetimeFigureOut">
              <a:rPr lang="en-US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2899F-DF67-4D9F-A6BE-555FC3A68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285E5-8EB7-4C8C-A9D7-5D6395899861}" type="datetimeFigureOut">
              <a:rPr lang="en-US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353AD-E14E-484A-B287-675B73AAE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15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849DD-37C3-4EA2-8D91-93C71C4742FF}" type="datetimeFigureOut">
              <a:rPr lang="en-US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C9FD0-D29A-40A5-BB44-5056F88BE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EB4D3-E1C4-4007-B06C-EA3437E4C43D}" type="datetimeFigureOut">
              <a:rPr lang="en-US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C6ACB-483F-42BC-9B04-4016511A8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81ECE-D33C-4B27-A25D-70342593A58B}" type="datetimeFigureOut">
              <a:rPr lang="en-US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D3FD1-9EA9-492F-B36F-42C56CC9D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BFA94-6CE0-458A-8796-EB3B39A8AB79}" type="datetimeFigureOut">
              <a:rPr lang="en-US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5AA5-5D76-4D1E-AD10-2AE5758E3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9DB6D-9446-47AF-99D5-C34B7C57AF3D}" type="datetimeFigureOut">
              <a:rPr lang="en-US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E5E8B-E295-490B-9C1E-72C0E2D19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770C71F-3F95-48B9-8F2A-52A1EF321FEB}" type="datetimeFigureOut">
              <a:rPr lang="en-US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6868AC1-E317-4499-8C8E-D43596B58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39" r:id="rId7"/>
    <p:sldLayoutId id="2147483838" r:id="rId8"/>
    <p:sldLayoutId id="2147483837" r:id="rId9"/>
    <p:sldLayoutId id="2147483846" r:id="rId10"/>
    <p:sldLayoutId id="21474838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youtube.com/watch?v=5ycMhMM2UF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8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upload.wikimedia.org/wikipedia/en/8/83/BarbedWirePatentGlidde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upload.wikimedia.org/wikipedia/en/2/24/Directors_up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hyperlink" Target="http://upload.wikimedia.org/wikipedia/commons/1/1b/Wilcoxpos2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en.wikipedia.org/wiki/File:Trestle_CPRR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hyperlink" Target="http://en.wikipedia.org/wiki/File:Uploco.jp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Freeman_homestead-certificate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www.americaslibrary.gov/jb/civil/jb_civil_homested_3_e.html" TargetMode="Externa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American West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138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895D1D"/>
                  </a:outerShdw>
                </a:effectLst>
              </a:rPr>
              <a:t>US </a:t>
            </a:r>
            <a:r>
              <a:rPr lang="en-US" dirty="0" smtClean="0">
                <a:effectLst>
                  <a:outerShdw blurRad="38100" dist="38100" dir="2700000" algn="tl">
                    <a:srgbClr val="895D1D"/>
                  </a:outerShdw>
                </a:effectLst>
              </a:rPr>
              <a:t>History</a:t>
            </a:r>
            <a:endParaRPr lang="en-US" dirty="0" smtClean="0">
              <a:effectLst>
                <a:outerShdw blurRad="38100" dist="38100" dir="2700000" algn="tl">
                  <a:srgbClr val="895D1D"/>
                </a:outerShdw>
              </a:effectLst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Land Races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hlinkClick r:id="rId2"/>
              </a:rPr>
              <a:t>http://www.youtube.com/watch?v=5ycMhMM2UFs</a:t>
            </a: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22531" name="Picture 5" descr="homesteading-fami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895600"/>
            <a:ext cx="4648200" cy="3667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Farming the Plains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4294967295"/>
          </p:nvPr>
        </p:nvSpPr>
        <p:spPr>
          <a:xfrm>
            <a:off x="698500" y="2247900"/>
            <a:ext cx="4254500" cy="38782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Problems: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Weather extremes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Plagues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Water scarcity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Wood scarcity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Dry farming - dams &amp; irrigation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Created </a:t>
            </a:r>
            <a:r>
              <a:rPr lang="en-US" dirty="0" err="1"/>
              <a:t>s</a:t>
            </a:r>
            <a:r>
              <a:rPr lang="en-US" dirty="0" err="1" smtClean="0"/>
              <a:t>oddies</a:t>
            </a:r>
            <a:r>
              <a:rPr lang="en-US" dirty="0" smtClean="0"/>
              <a:t> &amp; dugouts</a:t>
            </a:r>
            <a:r>
              <a:rPr lang="en-US" dirty="0"/>
              <a:t> </a:t>
            </a:r>
            <a:r>
              <a:rPr lang="en-US" dirty="0" smtClean="0"/>
              <a:t>for housing</a:t>
            </a:r>
          </a:p>
        </p:txBody>
      </p:sp>
      <p:pic>
        <p:nvPicPr>
          <p:cNvPr id="23555" name="Picture 4" descr="Calloway 62 Bushel Whe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828800"/>
            <a:ext cx="3429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pl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3434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7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4756" name="Picture 4" descr="Dugo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0"/>
            <a:ext cx="54102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5" descr="dugou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10000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Picture 6" descr="soddy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79700"/>
            <a:ext cx="52451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5334000" y="3124200"/>
            <a:ext cx="3810000" cy="7112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latin typeface="Tahoma" pitchFamily="34" charset="0"/>
              </a:rPr>
              <a:t>The Dugout</a:t>
            </a:r>
          </a:p>
        </p:txBody>
      </p:sp>
      <p:pic>
        <p:nvPicPr>
          <p:cNvPr id="74760" name="Picture 8" descr="dugou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960813"/>
            <a:ext cx="44958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9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3732" name="Picture 4" descr="soddy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895600"/>
            <a:ext cx="57150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5" descr="soddy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86740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5867400" y="2895600"/>
            <a:ext cx="2971800" cy="650875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Poor Richard"/>
              </a:rPr>
              <a:t>The Soddy</a:t>
            </a:r>
          </a:p>
        </p:txBody>
      </p:sp>
      <p:graphicFrame>
        <p:nvGraphicFramePr>
          <p:cNvPr id="73735" name="Object 7"/>
          <p:cNvGraphicFramePr>
            <a:graphicFrameLocks noChangeAspect="1"/>
          </p:cNvGraphicFramePr>
          <p:nvPr/>
        </p:nvGraphicFramePr>
        <p:xfrm>
          <a:off x="-409575" y="3968750"/>
          <a:ext cx="4524375" cy="289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7" name="Bitmap Image" r:id="rId5" imgW="4219048" imgH="2343477" progId="PBrush">
                  <p:embed/>
                </p:oleObj>
              </mc:Choice>
              <mc:Fallback>
                <p:oleObj name="Bitmap Image" r:id="rId5" imgW="4219048" imgH="2343477" progId="PBrus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09575" y="3968750"/>
                        <a:ext cx="4524375" cy="289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6" name="Object 8"/>
          <p:cNvGraphicFramePr>
            <a:graphicFrameLocks noChangeAspect="1"/>
          </p:cNvGraphicFramePr>
          <p:nvPr/>
        </p:nvGraphicFramePr>
        <p:xfrm>
          <a:off x="4495800" y="0"/>
          <a:ext cx="5029200" cy="289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8" name="Bitmap Image" r:id="rId7" imgW="3895238" imgH="2152951" progId="PBrush">
                  <p:embed/>
                </p:oleObj>
              </mc:Choice>
              <mc:Fallback>
                <p:oleObj name="Bitmap Image" r:id="rId7" imgW="3895238" imgH="2152951" progId="PBrush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0"/>
                        <a:ext cx="5029200" cy="289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4. Cattle Industry</a:t>
            </a:r>
          </a:p>
        </p:txBody>
      </p:sp>
      <p:sp>
        <p:nvSpPr>
          <p:cNvPr id="4710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Traditions &amp; techniques of cattle businessmen “borrowed” from Mexico </a:t>
            </a:r>
          </a:p>
          <a:p>
            <a:pPr eaLnBrk="1" hangingPunct="1"/>
            <a:r>
              <a:rPr lang="en-US" sz="2800" smtClean="0"/>
              <a:t>Texas longhorn originally came from Mexico</a:t>
            </a:r>
          </a:p>
          <a:p>
            <a:pPr eaLnBrk="1" hangingPunct="1"/>
            <a:r>
              <a:rPr lang="en-US" sz="2800" smtClean="0"/>
              <a:t>After Civil War: 5 million head of cattle &amp; grassland available for free</a:t>
            </a:r>
          </a:p>
          <a:p>
            <a:pPr eaLnBrk="1" hangingPunct="1"/>
            <a:r>
              <a:rPr lang="en-US" sz="2800" smtClean="0"/>
              <a:t>Eastern market for Texas cattle (led to longdrives)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cattletrail-l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663575"/>
            <a:ext cx="6400800" cy="619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 descr="Texas longhor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4419600" cy="27924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8131" name="Text Box 7"/>
          <p:cNvSpPr txBox="1">
            <a:spLocks noChangeArrowheads="1"/>
          </p:cNvSpPr>
          <p:nvPr/>
        </p:nvSpPr>
        <p:spPr bwMode="auto">
          <a:xfrm>
            <a:off x="457200" y="3886200"/>
            <a:ext cx="1828800" cy="1565275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/>
              <a:t>Cattle Trails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Life of a cowboy</a:t>
            </a:r>
          </a:p>
        </p:txBody>
      </p:sp>
      <p:sp>
        <p:nvSpPr>
          <p:cNvPr id="4915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Roundup	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spring roundup began the season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Get cattle together and brand each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Did not live in towns, or even in homes, but lived outside and moved with the cattle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Long Drive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trail boss chose crew for long drive to shipping yards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usually lasted about 3 months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1 cowboy for 250-300 cattle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also a cook and a wrangler (cared for the horses)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in the saddle from dawn till dusk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slept on the ground, bathed in rivers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dangers: river crossings, lightning, stampede</a:t>
            </a:r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Cowboys… myth vs. truth</a:t>
            </a:r>
          </a:p>
        </p:txBody>
      </p:sp>
      <p:sp>
        <p:nvSpPr>
          <p:cNvPr id="5017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1" eaLnBrk="1" hangingPunct="1"/>
            <a:r>
              <a:rPr lang="en-US" smtClean="0">
                <a:latin typeface="Calibri" pitchFamily="34" charset="0"/>
              </a:rPr>
              <a:t>25% were African American, 12% were Mexican</a:t>
            </a:r>
          </a:p>
          <a:p>
            <a:pPr lvl="1" eaLnBrk="1" hangingPunct="1"/>
            <a:r>
              <a:rPr lang="en-US" smtClean="0">
                <a:latin typeface="Calibri" pitchFamily="34" charset="0"/>
              </a:rPr>
              <a:t>worked 10-14 hours/day on range; 18+ hours on the trail</a:t>
            </a:r>
          </a:p>
          <a:p>
            <a:pPr lvl="1" eaLnBrk="1" hangingPunct="1"/>
            <a:r>
              <a:rPr lang="en-US" smtClean="0">
                <a:latin typeface="Calibri" pitchFamily="34" charset="0"/>
              </a:rPr>
              <a:t>average age was 24</a:t>
            </a:r>
          </a:p>
          <a:p>
            <a:pPr lvl="1" eaLnBrk="1" hangingPunct="1"/>
            <a:r>
              <a:rPr lang="en-US" smtClean="0">
                <a:latin typeface="Calibri" pitchFamily="34" charset="0"/>
              </a:rPr>
              <a:t>owned own saddle, horse belonged to boss</a:t>
            </a:r>
          </a:p>
          <a:p>
            <a:pPr lvl="1" eaLnBrk="1" hangingPunct="1"/>
            <a:r>
              <a:rPr lang="en-US" smtClean="0">
                <a:latin typeface="Calibri" pitchFamily="34" charset="0"/>
              </a:rPr>
              <a:t>expert rider and roper</a:t>
            </a:r>
          </a:p>
          <a:p>
            <a:pPr lvl="1" eaLnBrk="1" hangingPunct="1"/>
            <a:r>
              <a:rPr lang="en-US" smtClean="0">
                <a:latin typeface="Calibri" pitchFamily="34" charset="0"/>
              </a:rPr>
              <a:t>if they carried a gun, probably never shot anyone</a:t>
            </a:r>
          </a:p>
          <a:p>
            <a:pPr lvl="1" eaLnBrk="1" hangingPunct="1"/>
            <a:r>
              <a:rPr lang="en-US" smtClean="0">
                <a:latin typeface="Calibri" pitchFamily="34" charset="0"/>
              </a:rPr>
              <a:t>worked summer for cattlemen</a:t>
            </a:r>
          </a:p>
          <a:p>
            <a:pPr lvl="1" eaLnBrk="1" hangingPunct="1"/>
            <a:r>
              <a:rPr lang="en-US" smtClean="0">
                <a:latin typeface="Calibri" pitchFamily="34" charset="0"/>
              </a:rPr>
              <a:t>banned from drinking, cursing, and gambling</a:t>
            </a:r>
          </a:p>
          <a:p>
            <a:pPr lvl="1" eaLnBrk="1" hangingPunct="1"/>
            <a:r>
              <a:rPr lang="en-US" smtClean="0">
                <a:latin typeface="Calibri" pitchFamily="34" charset="0"/>
              </a:rPr>
              <a:t>winters - lived off savings; did odd jobs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cowboy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3000" y="0"/>
            <a:ext cx="5461000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 descr="cowboyca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811713"/>
            <a:ext cx="5486400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 descr="cowboys-bl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438400"/>
            <a:ext cx="25082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7" descr="cowby8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7338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8" descr="cowbys9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765675"/>
            <a:ext cx="37338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800" dirty="0" smtClean="0"/>
              <a:t>Why no more </a:t>
            </a:r>
            <a:r>
              <a:rPr lang="en-US" sz="4800" dirty="0" err="1" smtClean="0"/>
              <a:t>longdrives</a:t>
            </a:r>
            <a:r>
              <a:rPr lang="en-US" sz="4800" dirty="0" smtClean="0"/>
              <a:t>?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Three major reasons</a:t>
            </a:r>
          </a:p>
          <a:p>
            <a:pPr lvl="1" eaLnBrk="1" hangingPunct="1"/>
            <a:r>
              <a:rPr lang="en-US" sz="2800" dirty="0" smtClean="0"/>
              <a:t>Overgrazing</a:t>
            </a:r>
          </a:p>
          <a:p>
            <a:pPr lvl="1" eaLnBrk="1" hangingPunct="1"/>
            <a:r>
              <a:rPr lang="en-US" sz="2800" dirty="0" smtClean="0"/>
              <a:t>Continued natural disasters</a:t>
            </a:r>
          </a:p>
          <a:p>
            <a:pPr lvl="1" eaLnBrk="1" hangingPunct="1"/>
            <a:r>
              <a:rPr lang="en-US" sz="2800" dirty="0" smtClean="0"/>
              <a:t>The invention of barbed wire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Pre-Civil War US</a:t>
            </a:r>
          </a:p>
        </p:txBody>
      </p:sp>
      <p:pic>
        <p:nvPicPr>
          <p:cNvPr id="10280" name="Picture 40" descr="Territorial expanis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746250"/>
            <a:ext cx="7467600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4" descr="409px-BarbedWirePatentGlidde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57400"/>
            <a:ext cx="311467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5" descr="Jos%20F%20Glidden%20mug%20(2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2057400"/>
            <a:ext cx="2171700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6" descr="coolwir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2133600"/>
            <a:ext cx="242887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7" descr="DSC0695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401955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Joseph Glidden (1874)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5. Railroads</a:t>
            </a:r>
          </a:p>
        </p:txBody>
      </p:sp>
      <p:sp>
        <p:nvSpPr>
          <p:cNvPr id="5427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transcontinental railroad (Union Pacific + Central Pacific RR companies)</a:t>
            </a:r>
          </a:p>
          <a:p>
            <a:pPr marL="365125" lvl="1" eaLnBrk="1" hangingPunct="1">
              <a:buFont typeface="Wingdings" pitchFamily="2" charset="2"/>
              <a:buChar char=""/>
            </a:pPr>
            <a:r>
              <a:rPr lang="en-US" dirty="0"/>
              <a:t>Completion of the line in Ogden, Utah (Promontory Point, May 10, 1869)</a:t>
            </a:r>
          </a:p>
          <a:p>
            <a:pPr eaLnBrk="1" hangingPunct="1"/>
            <a:r>
              <a:rPr lang="en-US" dirty="0" smtClean="0"/>
              <a:t>Made travel and transportation much faster</a:t>
            </a:r>
          </a:p>
          <a:p>
            <a:pPr eaLnBrk="1" hangingPunct="1"/>
            <a:r>
              <a:rPr lang="en-US" dirty="0" smtClean="0"/>
              <a:t>Gave rise to towns and cities throughout the west</a:t>
            </a:r>
          </a:p>
          <a:p>
            <a:pPr eaLnBrk="1" hangingPunct="1"/>
            <a:r>
              <a:rPr lang="en-US" dirty="0" smtClean="0"/>
              <a:t>Allowed farmers and ranchers to ship products farther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5" descr="File:Directors upr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19125"/>
            <a:ext cx="53340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7" descr="File:Wilcoxpos2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4276725"/>
            <a:ext cx="42481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1" name="Picture 11" descr="union_pacifi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228600"/>
            <a:ext cx="4495800" cy="2662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5400">
                <a:solidFill>
                  <a:schemeClr val="tx2"/>
                </a:solidFill>
                <a:latin typeface="Book Antiqua" pitchFamily="18" charset="0"/>
              </a:rPr>
              <a:t>Central Pacific Railroad</a:t>
            </a:r>
          </a:p>
        </p:txBody>
      </p:sp>
      <p:pic>
        <p:nvPicPr>
          <p:cNvPr id="56322" name="Picture 7" descr="280px-Trestle_CPRR">
            <a:hlinkClick r:id="rId2" tooltip="Trestle, Central Pacific Railroad, c.1869. Photo: Carleton Watkins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417638"/>
            <a:ext cx="56388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5" descr="Uploco">
            <a:hlinkClick r:id="rId4" tooltip="The Gov. Stanford locomotiv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2590800"/>
            <a:ext cx="4267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Agrarian Discontent</a:t>
            </a:r>
          </a:p>
        </p:txBody>
      </p:sp>
      <p:sp>
        <p:nvSpPr>
          <p:cNvPr id="5837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During the Civil War farmers on both sides prospered- food needed for war, fewer farmers and prices went up.</a:t>
            </a:r>
          </a:p>
          <a:p>
            <a:pPr eaLnBrk="1" hangingPunct="1"/>
            <a:r>
              <a:rPr lang="en-US" sz="2000" smtClean="0"/>
              <a:t>After the War</a:t>
            </a:r>
          </a:p>
          <a:p>
            <a:pPr lvl="1" eaLnBrk="1" hangingPunct="1"/>
            <a:r>
              <a:rPr lang="en-US" sz="2000" smtClean="0"/>
              <a:t>Prices tumbled and so did farm income-  demand was down so farmers overproduced</a:t>
            </a:r>
          </a:p>
          <a:p>
            <a:pPr lvl="1" eaLnBrk="1" hangingPunct="1"/>
            <a:r>
              <a:rPr lang="en-US" sz="2000" smtClean="0"/>
              <a:t>Railroad rates remained high- transportation monopolies</a:t>
            </a:r>
          </a:p>
          <a:p>
            <a:pPr lvl="1" eaLnBrk="1" hangingPunct="1"/>
            <a:r>
              <a:rPr lang="en-US" sz="2000" smtClean="0"/>
              <a:t>Farmers needed to borrow money- mortgages, machinery and paying the help until harvest.</a:t>
            </a:r>
          </a:p>
          <a:p>
            <a:pPr lvl="1" eaLnBrk="1" hangingPunct="1"/>
            <a:r>
              <a:rPr lang="en-US" sz="2000" smtClean="0"/>
              <a:t>Foreclosures were frequent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Agrarian Discontent</a:t>
            </a:r>
          </a:p>
        </p:txBody>
      </p:sp>
      <p:sp>
        <p:nvSpPr>
          <p:cNvPr id="5939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Becoming a minority</a:t>
            </a:r>
          </a:p>
          <a:p>
            <a:pPr lvl="1" eaLnBrk="1" hangingPunct="1"/>
            <a:r>
              <a:rPr lang="en-US" sz="2400" dirty="0" smtClean="0"/>
              <a:t># of US farms more than doubled between 1865-1900</a:t>
            </a:r>
          </a:p>
          <a:p>
            <a:pPr lvl="1" eaLnBrk="1" hangingPunct="1"/>
            <a:r>
              <a:rPr lang="en-US" sz="2400" dirty="0" smtClean="0"/>
              <a:t>People working farms declined from 60% to 37%</a:t>
            </a:r>
          </a:p>
          <a:p>
            <a:pPr eaLnBrk="1" hangingPunct="1"/>
            <a:r>
              <a:rPr lang="en-US" sz="2800" dirty="0" smtClean="0"/>
              <a:t>Farming increasingly commercialized &amp; specialized</a:t>
            </a:r>
          </a:p>
          <a:p>
            <a:pPr eaLnBrk="1" hangingPunct="1"/>
            <a:r>
              <a:rPr lang="en-US" sz="2800" dirty="0" smtClean="0"/>
              <a:t>Harsh conditions on the Great Plains made farming very difficult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/>
          </p:cNvSpPr>
          <p:nvPr>
            <p:ph type="title" idx="4294967295"/>
          </p:nvPr>
        </p:nvSpPr>
        <p:spPr>
          <a:xfrm>
            <a:off x="688975" y="1600200"/>
            <a:ext cx="7845425" cy="4840288"/>
          </a:xfrm>
        </p:spPr>
        <p:txBody>
          <a:bodyPr/>
          <a:lstStyle/>
          <a:p>
            <a:pPr eaLnBrk="1" hangingPunct="1"/>
            <a:r>
              <a:rPr lang="en-US" smtClean="0"/>
              <a:t>It is 1885.  You have saved a little money, and have moved west to become a farmer…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 in 1877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Manifest Destiny fulfilled by 1853 (bought or acquired all land in the continental US)</a:t>
            </a:r>
          </a:p>
          <a:p>
            <a:pPr eaLnBrk="1" hangingPunct="1"/>
            <a:r>
              <a:rPr lang="en-US" smtClean="0"/>
              <a:t>Purchased Alaska from the Russians in 1867 ($7.2 million)</a:t>
            </a:r>
          </a:p>
          <a:p>
            <a:pPr eaLnBrk="1" hangingPunct="1"/>
            <a:r>
              <a:rPr lang="en-US" smtClean="0"/>
              <a:t>Civil War was distraction from Gold Rush and westward immigration</a:t>
            </a:r>
          </a:p>
          <a:p>
            <a:pPr eaLnBrk="1" hangingPunct="1"/>
            <a:r>
              <a:rPr lang="en-US" smtClean="0"/>
              <a:t>Reconstruction – people were struggling in the day to day; some people moved west to escape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did the West close?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Migration of poor whites, blacks, immigrants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Mining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Homestead Act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Cattle industry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Railroads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2. Mining Frontier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Gold in CA 1848 started settlement of West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First silver found - Comstock Lode in Nevada (Biggest Western Silver Bonanza)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Mining boom allowed for early statehood (California, Nevada, Idaho, &amp; Montana)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5" name="Picture 4" descr="16-06 The Mining Frontier 1848-18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"/>
            <a:ext cx="8001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Mining Frontier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>
          <a:xfrm>
            <a:off x="698500" y="2247900"/>
            <a:ext cx="7150100" cy="3878263"/>
          </a:xfrm>
        </p:spPr>
        <p:txBody>
          <a:bodyPr/>
          <a:lstStyle/>
          <a:p>
            <a:pPr eaLnBrk="1" hangingPunct="1"/>
            <a:r>
              <a:rPr lang="en-US" dirty="0" smtClean="0"/>
              <a:t>Mining towns</a:t>
            </a:r>
          </a:p>
          <a:p>
            <a:pPr eaLnBrk="1" hangingPunct="1"/>
            <a:r>
              <a:rPr lang="en-US" dirty="0" smtClean="0"/>
              <a:t>Saloons, Prostitutes, </a:t>
            </a:r>
            <a:r>
              <a:rPr lang="en-US" dirty="0" err="1" smtClean="0"/>
              <a:t>etc</a:t>
            </a:r>
            <a:endParaRPr lang="en-US" dirty="0" smtClean="0"/>
          </a:p>
          <a:p>
            <a:pPr eaLnBrk="1" hangingPunct="1"/>
            <a:r>
              <a:rPr lang="en-US" dirty="0" smtClean="0"/>
              <a:t>Employed experienced miners from around the world</a:t>
            </a:r>
          </a:p>
          <a:p>
            <a:pPr eaLnBrk="1" hangingPunct="1"/>
            <a:r>
              <a:rPr lang="en-US" dirty="0" smtClean="0"/>
              <a:t>Chinese Immigrant Workers</a:t>
            </a:r>
          </a:p>
          <a:p>
            <a:pPr lvl="1" eaLnBrk="1" hangingPunct="1"/>
            <a:r>
              <a:rPr lang="en-US" sz="2400" dirty="0" smtClean="0"/>
              <a:t>Miners</a:t>
            </a:r>
          </a:p>
          <a:p>
            <a:pPr lvl="1" eaLnBrk="1" hangingPunct="1"/>
            <a:r>
              <a:rPr lang="en-US" sz="2400" dirty="0" smtClean="0"/>
              <a:t>Built railroads</a:t>
            </a:r>
          </a:p>
          <a:p>
            <a:pPr lvl="1" eaLnBrk="1" hangingPunct="1"/>
            <a:r>
              <a:rPr lang="en-US" sz="2400" dirty="0" smtClean="0"/>
              <a:t>Chinese Exclusion Act of 1882 – excluded all Chinese from US; not repealed until 1943</a:t>
            </a:r>
          </a:p>
          <a:p>
            <a:pPr eaLnBrk="1" hangingPunct="1"/>
            <a:endParaRPr lang="en-US" sz="20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Mining Frontier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Environmental scars still seen today</a:t>
            </a:r>
          </a:p>
          <a:p>
            <a:pPr marL="0" indent="0" eaLnBrk="1" hangingPunct="1"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Continued Native American removal</a:t>
            </a:r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>
          <a:xfrm>
            <a:off x="688975" y="569913"/>
            <a:ext cx="3883025" cy="1182687"/>
          </a:xfrm>
        </p:spPr>
        <p:txBody>
          <a:bodyPr/>
          <a:lstStyle/>
          <a:p>
            <a:pPr eaLnBrk="1" hangingPunct="1"/>
            <a:r>
              <a:rPr lang="en-US" sz="4800" dirty="0" smtClean="0"/>
              <a:t>3. The Homestead Act (1862)</a:t>
            </a:r>
          </a:p>
        </p:txBody>
      </p:sp>
      <p:pic>
        <p:nvPicPr>
          <p:cNvPr id="21506" name="Picture 5" descr="Millions of acres. Iowa and Nebraska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0075" y="152400"/>
            <a:ext cx="465772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 descr="180px-Freeman_homestead-certificate">
            <a:hlinkClick r:id="rId3" tooltip="Certificate of homestead given under the Homestead Act in Nebraska, 1868.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514600"/>
            <a:ext cx="3086100" cy="2263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8" name="Picture 8" descr="Daniel Freeman, first homesteader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2600" y="4648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ardcover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160</TotalTime>
  <Words>546</Words>
  <Application>Microsoft Office PowerPoint</Application>
  <PresentationFormat>On-screen Show (4:3)</PresentationFormat>
  <Paragraphs>101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Hardcover</vt:lpstr>
      <vt:lpstr>Bitmap Image</vt:lpstr>
      <vt:lpstr>The American West</vt:lpstr>
      <vt:lpstr>Pre-Civil War US</vt:lpstr>
      <vt:lpstr>US in 1877</vt:lpstr>
      <vt:lpstr>How did the West close?</vt:lpstr>
      <vt:lpstr>2. Mining Frontier</vt:lpstr>
      <vt:lpstr>PowerPoint Presentation</vt:lpstr>
      <vt:lpstr>Mining Frontier</vt:lpstr>
      <vt:lpstr>Mining Frontier</vt:lpstr>
      <vt:lpstr>3. The Homestead Act (1862)</vt:lpstr>
      <vt:lpstr>Land Races</vt:lpstr>
      <vt:lpstr>Farming the Plains</vt:lpstr>
      <vt:lpstr>PowerPoint Presentation</vt:lpstr>
      <vt:lpstr>PowerPoint Presentation</vt:lpstr>
      <vt:lpstr>4. Cattle Industry</vt:lpstr>
      <vt:lpstr>PowerPoint Presentation</vt:lpstr>
      <vt:lpstr>Life of a cowboy</vt:lpstr>
      <vt:lpstr>Cowboys… myth vs. truth</vt:lpstr>
      <vt:lpstr>PowerPoint Presentation</vt:lpstr>
      <vt:lpstr>Why no more longdrives?</vt:lpstr>
      <vt:lpstr>Joseph Glidden (1874)</vt:lpstr>
      <vt:lpstr>5. Railroads</vt:lpstr>
      <vt:lpstr>PowerPoint Presentation</vt:lpstr>
      <vt:lpstr>PowerPoint Presentation</vt:lpstr>
      <vt:lpstr>Agrarian Discontent</vt:lpstr>
      <vt:lpstr>Agrarian Discontent</vt:lpstr>
      <vt:lpstr>It is 1885.  You have saved a little money, and have moved west to become a farmer… </vt:lpstr>
    </vt:vector>
  </TitlesOfParts>
  <Company>Virginia Beach City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American West</dc:title>
  <dc:creator>Katherine Lacks</dc:creator>
  <cp:lastModifiedBy>Jeffrey Graham Jr.</cp:lastModifiedBy>
  <cp:revision>14</cp:revision>
  <dcterms:created xsi:type="dcterms:W3CDTF">2011-12-30T18:30:32Z</dcterms:created>
  <dcterms:modified xsi:type="dcterms:W3CDTF">2015-09-11T15:03:46Z</dcterms:modified>
</cp:coreProperties>
</file>