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8331200" cx="10160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762000" y="2588074"/>
            <a:ext cx="8635999" cy="178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524000" y="4721014"/>
            <a:ext cx="7112000" cy="21290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508000" y="333634"/>
            <a:ext cx="9144000" cy="1388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2330896" y="121051"/>
            <a:ext cx="5498206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x="4954740" y="2744895"/>
            <a:ext cx="710851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98075" y="543562"/>
            <a:ext cx="7108519" cy="66886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508000" y="333634"/>
            <a:ext cx="9144000" cy="1388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508000" y="1943948"/>
            <a:ext cx="9144000" cy="5498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802570" y="5353569"/>
            <a:ext cx="8635999" cy="1654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802570" y="3531119"/>
            <a:ext cx="8635999" cy="18224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508000" y="333634"/>
            <a:ext cx="9144000" cy="1388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508000" y="1943948"/>
            <a:ext cx="4487333" cy="5498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5164667" y="1943948"/>
            <a:ext cx="4487333" cy="5498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508000" y="333634"/>
            <a:ext cx="9144000" cy="1388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508000" y="1864877"/>
            <a:ext cx="4489098" cy="77719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508000" y="2642069"/>
            <a:ext cx="4489098" cy="48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5161141" y="1864877"/>
            <a:ext cx="4490861" cy="77719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5161141" y="2642069"/>
            <a:ext cx="4490861" cy="48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508000" y="333634"/>
            <a:ext cx="9144000" cy="1388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508000" y="331705"/>
            <a:ext cx="3342569" cy="14116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972278" y="331707"/>
            <a:ext cx="5679722" cy="7110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508000" y="1743382"/>
            <a:ext cx="3342569" cy="5698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991431" y="5831839"/>
            <a:ext cx="6096000" cy="6884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1991431" y="744408"/>
            <a:ext cx="6096000" cy="499871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991431" y="6520321"/>
            <a:ext cx="6096000" cy="9777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508000" y="333634"/>
            <a:ext cx="9144000" cy="1388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508000" y="1943948"/>
            <a:ext cx="9144000" cy="5498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508000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471335" y="7721789"/>
            <a:ext cx="3217332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7281334" y="7721789"/>
            <a:ext cx="2370667" cy="4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Relationship Id="rId4" Type="http://schemas.openxmlformats.org/officeDocument/2006/relationships/image" Target="../media/image07.jpg"/><Relationship Id="rId5" Type="http://schemas.openxmlformats.org/officeDocument/2006/relationships/image" Target="../media/image10.jp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76200" y="228600"/>
            <a:ext cx="10540999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Cuban Revolution (1959)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Fidel Castro leads military revolution in Cuba against dictator Batista (friendly to U.S.)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A Communist country (back by U.S.S.R.) 90 miles from America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9150" y="2806700"/>
            <a:ext cx="3746754" cy="500989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350" y="4076700"/>
            <a:ext cx="5376672" cy="365937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165100" y="203200"/>
            <a:ext cx="9270999" cy="892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600" u="none" cap="none" strike="noStrike">
                <a:solidFill>
                  <a:srgbClr val="000000"/>
                </a:solidFill>
                <a:latin typeface="Times New Roman - 35"/>
                <a:ea typeface="Times New Roman - 35"/>
                <a:cs typeface="Times New Roman - 35"/>
                <a:sym typeface="Times New Roman - 35"/>
              </a:rPr>
              <a:t>Take a look at the following chart with  information from “Major Decisions of the Warren  Court, 1954-1967 on p. 900: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8900" y="2406650"/>
            <a:ext cx="5080000" cy="3060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88900"/>
            <a:ext cx="9784714" cy="57461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250" y="4171950"/>
            <a:ext cx="279399" cy="2793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150" y="6267450"/>
            <a:ext cx="279399" cy="2793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206500" y="6235700"/>
            <a:ext cx="67564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100" u="none" cap="none" strike="noStrike">
                <a:solidFill>
                  <a:srgbClr val="000000"/>
                </a:solidFill>
                <a:latin typeface="Times New Roman - 28"/>
                <a:ea typeface="Times New Roman - 28"/>
                <a:cs typeface="Times New Roman - 28"/>
                <a:sym typeface="Times New Roman - 28"/>
              </a:rPr>
              <a:t>= considered an expansion of our civil rights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0800" y="6159500"/>
            <a:ext cx="698500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20.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139700" y="254000"/>
            <a:ext cx="9397999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600" u="none" cap="none" strike="noStrike">
                <a:solidFill>
                  <a:srgbClr val="000000"/>
                </a:solidFill>
                <a:latin typeface="Times New Roman - 35"/>
                <a:ea typeface="Times New Roman - 35"/>
                <a:cs typeface="Times New Roman - 35"/>
                <a:sym typeface="Times New Roman - 35"/>
              </a:rPr>
              <a:t>Pres. LBJ's Great Society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600" u="none" cap="none" strike="noStrike">
                <a:solidFill>
                  <a:srgbClr val="000000"/>
                </a:solidFill>
                <a:latin typeface="Times New Roman - 35"/>
                <a:ea typeface="Times New Roman - 35"/>
                <a:cs typeface="Times New Roman - 35"/>
                <a:sym typeface="Times New Roman - 35"/>
              </a:rPr>
              <a:t>After JFK's assassination, Johnson proposed his "War on Poverty" as his domestic plan to help the poor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73400"/>
            <a:ext cx="3480562" cy="373176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00" y="3587750"/>
            <a:ext cx="4474972" cy="332790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200" y="50800"/>
            <a:ext cx="9165716" cy="58190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76200" y="63500"/>
            <a:ext cx="9880599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600" u="none" cap="none" strike="noStrike">
                <a:solidFill>
                  <a:srgbClr val="000000"/>
                </a:solidFill>
                <a:latin typeface="Times New Roman - 35"/>
                <a:ea typeface="Times New Roman - 35"/>
                <a:cs typeface="Times New Roman - 35"/>
                <a:sym typeface="Times New Roman - 35"/>
              </a:rPr>
              <a:t>Medicare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600" u="none" cap="none" strike="noStrike">
                <a:solidFill>
                  <a:srgbClr val="000000"/>
                </a:solidFill>
                <a:latin typeface="Times New Roman - 35"/>
                <a:ea typeface="Times New Roman - 35"/>
                <a:cs typeface="Times New Roman - 35"/>
                <a:sym typeface="Times New Roman - 35"/>
              </a:rPr>
              <a:t>LBJ Convinced congress to set up Medicare with it's twin program, Medicaid (both for the elderly and low income) and other programs.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5700" y="3079750"/>
            <a:ext cx="4474972" cy="332790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165100" y="228600"/>
            <a:ext cx="10693400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Bay of Pigs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Pres. Kennedy supported the landing of 1,400 armed Cuban rebels to attack Fidel Castro.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They are all killed or captured.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It was a failed attempt to overthrow Castro.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" y="4140200"/>
            <a:ext cx="3890645" cy="26296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9900" y="3098800"/>
            <a:ext cx="3649598" cy="353733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 rot="10800000">
            <a:off x="2171700" y="6159500"/>
            <a:ext cx="0" cy="1130299"/>
          </a:xfrm>
          <a:prstGeom prst="straightConnector1">
            <a:avLst/>
          </a:prstGeom>
          <a:noFill/>
          <a:ln cap="flat" cmpd="sng" w="12700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203200" y="228600"/>
            <a:ext cx="9702800" cy="341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Cuban Missile Crisis (1961)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U.S.S.R. set up nuclear missiles on Cuba.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Pres. Kennedy authorized U.S. naval ships to surround (blockade) the island nation  of Cuba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13 days of intense negotiations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U.S. agreed to remove missiles in Turkey &amp; U.S.S.R. agreed to remove missiles from Cuba.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Closest ever to nuclear war.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" y="101600"/>
            <a:ext cx="9579736" cy="65365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300" y="3965200"/>
            <a:ext cx="4731300" cy="4258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00" y="69850"/>
            <a:ext cx="4799700" cy="4258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39700" y="228600"/>
            <a:ext cx="10261600" cy="383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Vietnam War (1954 - 1975)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Ho Chi Minh (communist) wanted Vietnam to be an independent country.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U.S. feared that if Vietnam fell to communism, then all of Southeast Asia might fall as well (Domino Theory).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Gulf of Tonkin Resolution (1964) - after 2 of our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Navy ships were fired on by North Vietnam (our ships were spying!), Pres. Johnson gets Congress to give him the power "to repel any armed attack"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203200" y="279400"/>
            <a:ext cx="9626599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Tet Offensive (Jan. 30, 1968)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360,000 U.S. Troops in Vietnam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Large surprise attack against every U.S. position in Vietnam (Turning point of the War)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Vietnam proved to be a stalemate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0000"/>
                </a:solidFill>
                <a:latin typeface="Times New Roman - 36"/>
                <a:ea typeface="Times New Roman - 36"/>
                <a:cs typeface="Times New Roman - 36"/>
                <a:sym typeface="Times New Roman - 36"/>
              </a:rPr>
              <a:t>Led to end of war with Americans becoming weary of constant images of 58,000 dead Americans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6750" y="254000"/>
            <a:ext cx="6692899" cy="7416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0" y="165100"/>
            <a:ext cx="1026160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600" u="none" cap="none" strike="noStrike">
                <a:solidFill>
                  <a:srgbClr val="000000"/>
                </a:solidFill>
                <a:latin typeface="Times New Roman - 35"/>
                <a:ea typeface="Times New Roman - 35"/>
                <a:cs typeface="Times New Roman - 35"/>
                <a:sym typeface="Times New Roman - 35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600" u="none" cap="none" strike="noStrike">
                <a:solidFill>
                  <a:srgbClr val="000000"/>
                </a:solidFill>
                <a:latin typeface="Times New Roman - 35"/>
                <a:ea typeface="Times New Roman - 35"/>
                <a:cs typeface="Times New Roman - 35"/>
                <a:sym typeface="Times New Roman - 35"/>
              </a:rPr>
              <a:t>After Tet Offensive, Americans anger at so many military deaths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600" u="none" cap="none" strike="noStrike">
                <a:solidFill>
                  <a:srgbClr val="000000"/>
                </a:solidFill>
                <a:latin typeface="Times New Roman - 35"/>
                <a:ea typeface="Times New Roman - 35"/>
                <a:cs typeface="Times New Roman - 35"/>
                <a:sym typeface="Times New Roman - 35"/>
              </a:rPr>
              <a:t>Protests and concerts were stage to tell gov't how the "hippies" felt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5300" y="4064000"/>
            <a:ext cx="2108200" cy="31241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3848100" y="5422900"/>
            <a:ext cx="190499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rgbClr val="000000"/>
                </a:solidFill>
                <a:latin typeface="Times New Roman - 16"/>
                <a:ea typeface="Times New Roman - 16"/>
                <a:cs typeface="Times New Roman - 16"/>
                <a:sym typeface="Times New Roman - 16"/>
              </a:rPr>
              <a:t>nuclear disarmament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500" y="4476750"/>
            <a:ext cx="2841117" cy="202933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8900" y="5029200"/>
            <a:ext cx="2068195" cy="287210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95300" y="152400"/>
            <a:ext cx="5969000" cy="492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600" u="none" cap="none" strike="noStrike">
                <a:solidFill>
                  <a:srgbClr val="000000"/>
                </a:solidFill>
                <a:latin typeface="Times New Roman - 35"/>
                <a:ea typeface="Times New Roman - 35"/>
                <a:cs typeface="Times New Roman - 35"/>
                <a:sym typeface="Times New Roman - 35"/>
              </a:rPr>
              <a:t>Anti-Vietnam War Movement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875" y="1471775"/>
            <a:ext cx="4004099" cy="31241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