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64" r:id="rId5"/>
    <p:sldId id="265" r:id="rId6"/>
    <p:sldId id="266" r:id="rId7"/>
    <p:sldId id="259" r:id="rId8"/>
    <p:sldId id="267" r:id="rId9"/>
    <p:sldId id="258" r:id="rId10"/>
    <p:sldId id="260" r:id="rId11"/>
    <p:sldId id="261" r:id="rId12"/>
    <p:sldId id="262" r:id="rId13"/>
    <p:sldId id="263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1840-D1F0-4BF4-94D3-671669E57A38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7E0F-E4D7-4729-B590-85AB89704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6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1840-D1F0-4BF4-94D3-671669E57A38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7E0F-E4D7-4729-B590-85AB89704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5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1840-D1F0-4BF4-94D3-671669E57A38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7E0F-E4D7-4729-B590-85AB89704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7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1840-D1F0-4BF4-94D3-671669E57A38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7E0F-E4D7-4729-B590-85AB89704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5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1840-D1F0-4BF4-94D3-671669E57A38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7E0F-E4D7-4729-B590-85AB89704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1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1840-D1F0-4BF4-94D3-671669E57A38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7E0F-E4D7-4729-B590-85AB89704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1840-D1F0-4BF4-94D3-671669E57A38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7E0F-E4D7-4729-B590-85AB89704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9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1840-D1F0-4BF4-94D3-671669E57A38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7E0F-E4D7-4729-B590-85AB89704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1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1840-D1F0-4BF4-94D3-671669E57A38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7E0F-E4D7-4729-B590-85AB89704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5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1840-D1F0-4BF4-94D3-671669E57A38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7E0F-E4D7-4729-B590-85AB89704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4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1840-D1F0-4BF4-94D3-671669E57A38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7E0F-E4D7-4729-B590-85AB89704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5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00000">
              <a:schemeClr val="bg2">
                <a:lumMod val="75000"/>
              </a:schemeClr>
            </a:gs>
            <a:gs pos="66000">
              <a:schemeClr val="accent1">
                <a:lumMod val="20000"/>
                <a:lumOff val="80000"/>
              </a:schemeClr>
            </a:gs>
            <a:gs pos="33000">
              <a:schemeClr val="accent5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1840-D1F0-4BF4-94D3-671669E57A38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F7E0F-E4D7-4729-B590-85AB89704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9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uman%20Population%20Growth%20-%20Crash%20Course%20Ecology.mp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 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population density and draw a map that represents an idea of density</a:t>
            </a:r>
          </a:p>
        </p:txBody>
      </p:sp>
    </p:spTree>
    <p:extLst>
      <p:ext uri="{BB962C8B-B14F-4D97-AF65-F5344CB8AC3E}">
        <p14:creationId xmlns:p14="http://schemas.microsoft.com/office/powerpoint/2010/main" val="154945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avoid places that do not allow agriculture:</a:t>
            </a:r>
          </a:p>
          <a:p>
            <a:pPr lvl="1"/>
            <a:r>
              <a:rPr lang="en-US" dirty="0"/>
              <a:t>Too dry</a:t>
            </a:r>
          </a:p>
          <a:p>
            <a:pPr lvl="1"/>
            <a:r>
              <a:rPr lang="en-US" dirty="0"/>
              <a:t>Too wet</a:t>
            </a:r>
          </a:p>
          <a:p>
            <a:pPr lvl="1"/>
            <a:r>
              <a:rPr lang="en-US" dirty="0"/>
              <a:t>Too cold</a:t>
            </a:r>
          </a:p>
          <a:p>
            <a:pPr lvl="1"/>
            <a:r>
              <a:rPr lang="en-US" dirty="0"/>
              <a:t>Too mountainous</a:t>
            </a:r>
          </a:p>
          <a:p>
            <a:r>
              <a:rPr lang="en-US" dirty="0"/>
              <a:t>The regions where humans live (ecumene) are spreading.</a:t>
            </a:r>
          </a:p>
        </p:txBody>
      </p:sp>
    </p:spTree>
    <p:extLst>
      <p:ext uri="{BB962C8B-B14F-4D97-AF65-F5344CB8AC3E}">
        <p14:creationId xmlns:p14="http://schemas.microsoft.com/office/powerpoint/2010/main" val="4218075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Population Density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Arithmetic (Crude) – people/square mile.</a:t>
            </a:r>
          </a:p>
          <a:p>
            <a:pPr lvl="1"/>
            <a:r>
              <a:rPr lang="en-US" dirty="0"/>
              <a:t>Divide population by the area.</a:t>
            </a:r>
          </a:p>
          <a:p>
            <a:r>
              <a:rPr lang="en-US" dirty="0"/>
              <a:t>Physiological – people/square mile of arable land.</a:t>
            </a:r>
          </a:p>
          <a:p>
            <a:pPr lvl="1"/>
            <a:r>
              <a:rPr lang="en-US" dirty="0"/>
              <a:t>Divide population by arable land area.</a:t>
            </a:r>
          </a:p>
          <a:p>
            <a:r>
              <a:rPr lang="en-US" dirty="0"/>
              <a:t>Agricultural – farmers/square mile of arable land.</a:t>
            </a:r>
          </a:p>
          <a:p>
            <a:pPr lvl="1"/>
            <a:r>
              <a:rPr lang="en-US" dirty="0"/>
              <a:t>Divide population of farmers by arable land area.</a:t>
            </a:r>
          </a:p>
        </p:txBody>
      </p:sp>
    </p:spTree>
    <p:extLst>
      <p:ext uri="{BB962C8B-B14F-4D97-AF65-F5344CB8AC3E}">
        <p14:creationId xmlns:p14="http://schemas.microsoft.com/office/powerpoint/2010/main" val="3790121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Figure This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USA’s population = </a:t>
            </a:r>
            <a:r>
              <a:rPr lang="en-US" b="1" dirty="0"/>
              <a:t>348,302,751 </a:t>
            </a:r>
            <a:r>
              <a:rPr lang="en-US" dirty="0"/>
              <a:t>m</a:t>
            </a:r>
          </a:p>
          <a:p>
            <a:r>
              <a:rPr lang="en-US" dirty="0"/>
              <a:t>USA’s total land area = 3,809,525 m sq. mi.</a:t>
            </a:r>
          </a:p>
          <a:p>
            <a:pPr lvl="1"/>
            <a:r>
              <a:rPr lang="en-US" dirty="0"/>
              <a:t>90. ppl/sq. mi.</a:t>
            </a:r>
          </a:p>
          <a:p>
            <a:r>
              <a:rPr lang="en-US" dirty="0"/>
              <a:t>USA’s total arable land = 608,883 sq. mi.</a:t>
            </a:r>
          </a:p>
          <a:p>
            <a:pPr lvl="1"/>
            <a:r>
              <a:rPr lang="en-US" dirty="0"/>
              <a:t>572 ppl/sq. mi. of arable land</a:t>
            </a:r>
          </a:p>
          <a:p>
            <a:r>
              <a:rPr lang="en-US" dirty="0"/>
              <a:t>USA’s farming population = 3,486,129M</a:t>
            </a:r>
          </a:p>
          <a:p>
            <a:pPr lvl="1"/>
            <a:r>
              <a:rPr lang="en-US" dirty="0"/>
              <a:t>5.7 farmers/sq. mi. of arable land</a:t>
            </a:r>
          </a:p>
        </p:txBody>
      </p:sp>
    </p:spTree>
    <p:extLst>
      <p:ext uri="{BB962C8B-B14F-4D97-AF65-F5344CB8AC3E}">
        <p14:creationId xmlns:p14="http://schemas.microsoft.com/office/powerpoint/2010/main" val="307079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Densities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densely populated country?</a:t>
            </a:r>
          </a:p>
          <a:p>
            <a:pPr lvl="1"/>
            <a:r>
              <a:rPr lang="en-US" dirty="0"/>
              <a:t>Monaco (18,693 ppl/sq. mi.)</a:t>
            </a:r>
          </a:p>
          <a:p>
            <a:r>
              <a:rPr lang="en-US" dirty="0"/>
              <a:t>Least densely populated country?</a:t>
            </a:r>
          </a:p>
          <a:p>
            <a:pPr lvl="1"/>
            <a:r>
              <a:rPr lang="en-US" dirty="0"/>
              <a:t>Greenland (.14 ppl/sq. mi.)</a:t>
            </a:r>
          </a:p>
          <a:p>
            <a:pPr marL="457200" lvl="1" indent="0">
              <a:buNone/>
            </a:pPr>
            <a:r>
              <a:rPr lang="en-US" dirty="0"/>
              <a:t>(</a:t>
            </a:r>
            <a:r>
              <a:rPr lang="en-US" dirty="0">
                <a:hlinkClick r:id="rId2" action="ppaction://hlinkfile"/>
              </a:rPr>
              <a:t>video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6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10B56-5751-4F38-819E-30D348FDA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2EC16-E0A8-4D03-BD3F-B2C3472F0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</a:t>
            </a:r>
            <a:r>
              <a:rPr lang="en-US" i="1" dirty="0"/>
              <a:t>Climate Organizer</a:t>
            </a:r>
            <a:r>
              <a:rPr lang="en-US" dirty="0"/>
              <a:t> on Google Classroom.</a:t>
            </a:r>
          </a:p>
          <a:p>
            <a:r>
              <a:rPr lang="en-US" dirty="0"/>
              <a:t>Work on your notes for tomorrow.</a:t>
            </a:r>
          </a:p>
          <a:p>
            <a:r>
              <a:rPr lang="en-US" dirty="0"/>
              <a:t>Finish the Population Intro Questions of Google Classroom</a:t>
            </a:r>
          </a:p>
        </p:txBody>
      </p:sp>
    </p:spTree>
    <p:extLst>
      <p:ext uri="{BB962C8B-B14F-4D97-AF65-F5344CB8AC3E}">
        <p14:creationId xmlns:p14="http://schemas.microsoft.com/office/powerpoint/2010/main" val="4101618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38199"/>
          </a:xfrm>
        </p:spPr>
        <p:txBody>
          <a:bodyPr/>
          <a:lstStyle/>
          <a:p>
            <a:r>
              <a:rPr lang="en-US" b="1" dirty="0"/>
              <a:t>Population: 2-1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62000"/>
            <a:ext cx="6400800" cy="533400"/>
          </a:xfrm>
        </p:spPr>
        <p:txBody>
          <a:bodyPr>
            <a:normAutofit lnSpcReduction="10000"/>
          </a:bodyPr>
          <a:lstStyle/>
          <a:p>
            <a:r>
              <a:rPr lang="en-US" b="1" i="1" dirty="0">
                <a:solidFill>
                  <a:schemeClr val="tx1"/>
                </a:solidFill>
              </a:rPr>
              <a:t>Distribution vs. Concentration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86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58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Population Clusters are areas where large numbers of people live.</a:t>
            </a:r>
          </a:p>
          <a:p>
            <a:pPr lvl="1"/>
            <a:r>
              <a:rPr lang="en-US" dirty="0"/>
              <a:t>East Asia (China), South Asia (India), &amp; SE Asia, &amp; Europe</a:t>
            </a:r>
          </a:p>
          <a:p>
            <a:r>
              <a:rPr lang="en-US" dirty="0"/>
              <a:t>Why here?</a:t>
            </a:r>
          </a:p>
          <a:p>
            <a:pPr lvl="1"/>
            <a:r>
              <a:rPr lang="en-US" dirty="0"/>
              <a:t>Climate</a:t>
            </a:r>
          </a:p>
          <a:p>
            <a:pPr lvl="1"/>
            <a:r>
              <a:rPr lang="en-US" dirty="0"/>
              <a:t>Soil</a:t>
            </a:r>
          </a:p>
          <a:p>
            <a:pPr lvl="1"/>
            <a:r>
              <a:rPr lang="en-US" dirty="0"/>
              <a:t>Water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429000"/>
            <a:ext cx="64293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20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52"/>
          <a:stretch/>
        </p:blipFill>
        <p:spPr bwMode="auto">
          <a:xfrm>
            <a:off x="-1" y="762000"/>
            <a:ext cx="9144001" cy="233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BE353D-5243-4F1F-89B8-B6C0A9189610}"/>
              </a:ext>
            </a:extLst>
          </p:cNvPr>
          <p:cNvSpPr txBox="1"/>
          <p:nvPr/>
        </p:nvSpPr>
        <p:spPr>
          <a:xfrm>
            <a:off x="1861673" y="4343400"/>
            <a:ext cx="5420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More people live above the equator</a:t>
            </a:r>
          </a:p>
        </p:txBody>
      </p:sp>
    </p:spTree>
    <p:extLst>
      <p:ext uri="{BB962C8B-B14F-4D97-AF65-F5344CB8AC3E}">
        <p14:creationId xmlns:p14="http://schemas.microsoft.com/office/powerpoint/2010/main" val="228667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48" b="27104"/>
          <a:stretch/>
        </p:blipFill>
        <p:spPr bwMode="auto">
          <a:xfrm>
            <a:off x="-1" y="3099147"/>
            <a:ext cx="9144001" cy="233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907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5" b="73356"/>
          <a:stretch/>
        </p:blipFill>
        <p:spPr bwMode="auto">
          <a:xfrm>
            <a:off x="1" y="1146412"/>
            <a:ext cx="9136386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438400"/>
            <a:ext cx="8229600" cy="36877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66% of the world’s population lives north of the Tropic of Cancer &amp; south of the Arctic Circle.</a:t>
            </a:r>
          </a:p>
        </p:txBody>
      </p:sp>
    </p:spTree>
    <p:extLst>
      <p:ext uri="{BB962C8B-B14F-4D97-AF65-F5344CB8AC3E}">
        <p14:creationId xmlns:p14="http://schemas.microsoft.com/office/powerpoint/2010/main" val="2343578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Clusters (cont’d)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66344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934200" y="2438400"/>
            <a:ext cx="1295400" cy="685800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19800" y="2819400"/>
            <a:ext cx="914400" cy="685800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43400" y="2133600"/>
            <a:ext cx="609600" cy="457200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34200" y="3124200"/>
            <a:ext cx="838200" cy="838200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09800" y="2438400"/>
            <a:ext cx="457200" cy="304800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91000" y="3200400"/>
            <a:ext cx="609600" cy="457200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58000" y="1905000"/>
            <a:ext cx="381000" cy="609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696200" y="3733800"/>
            <a:ext cx="533400" cy="4572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248400" y="3505200"/>
            <a:ext cx="76200" cy="609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81400" y="2057400"/>
            <a:ext cx="762000" cy="228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276600" y="3352800"/>
            <a:ext cx="914400" cy="228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447800" y="2286000"/>
            <a:ext cx="762000" cy="228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48400" y="1447800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E. ASIA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91200" y="4343400"/>
            <a:ext cx="1082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S. ASIA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43200" y="1600200"/>
            <a:ext cx="1545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C. EUROPE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54327" y="4191000"/>
            <a:ext cx="13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S.E. ASIA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1981200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N.E. USA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8800" y="3429000"/>
            <a:ext cx="155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W. AFRICA</a:t>
            </a:r>
          </a:p>
        </p:txBody>
      </p:sp>
    </p:spTree>
    <p:extLst>
      <p:ext uri="{BB962C8B-B14F-4D97-AF65-F5344CB8AC3E}">
        <p14:creationId xmlns:p14="http://schemas.microsoft.com/office/powerpoint/2010/main" val="384259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3" grpId="0"/>
      <p:bldP spid="24" grpId="0"/>
      <p:bldP spid="25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8" y="685595"/>
            <a:ext cx="8982451" cy="548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157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10 Most Populous Countries</a:t>
            </a:r>
            <a:br>
              <a:rPr lang="en-US" b="1" dirty="0"/>
            </a:br>
            <a:r>
              <a:rPr lang="en-US" b="1" i="0" dirty="0">
                <a:effectLst/>
              </a:rPr>
              <a:t>8,084,686,889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India (</a:t>
            </a:r>
            <a:r>
              <a:rPr lang="en-US" b="1" dirty="0"/>
              <a:t>1,463,865,525</a:t>
            </a:r>
            <a:r>
              <a:rPr lang="en-US" dirty="0"/>
              <a:t>)</a:t>
            </a:r>
          </a:p>
          <a:p>
            <a:r>
              <a:rPr lang="en-US" dirty="0"/>
              <a:t>China (</a:t>
            </a:r>
            <a:r>
              <a:rPr lang="en-US" b="1" dirty="0"/>
              <a:t>1,416,096,094</a:t>
            </a:r>
            <a:r>
              <a:rPr lang="en-US" dirty="0"/>
              <a:t>)</a:t>
            </a:r>
          </a:p>
          <a:p>
            <a:r>
              <a:rPr lang="en-US" dirty="0"/>
              <a:t>USA (</a:t>
            </a:r>
            <a:r>
              <a:rPr lang="en-US" b="1" dirty="0"/>
              <a:t>347,275,807</a:t>
            </a:r>
            <a:r>
              <a:rPr lang="en-US" dirty="0"/>
              <a:t>)</a:t>
            </a:r>
          </a:p>
          <a:p>
            <a:r>
              <a:rPr lang="en-US" dirty="0"/>
              <a:t>Indonesia (</a:t>
            </a:r>
            <a:r>
              <a:rPr lang="en-US" b="1" dirty="0"/>
              <a:t>285,721,236</a:t>
            </a:r>
            <a:r>
              <a:rPr lang="en-US" dirty="0"/>
              <a:t>)</a:t>
            </a:r>
          </a:p>
          <a:p>
            <a:r>
              <a:rPr lang="en-US" dirty="0"/>
              <a:t>Pakistan (</a:t>
            </a:r>
            <a:r>
              <a:rPr lang="en-US" b="1" dirty="0"/>
              <a:t>255,219,554</a:t>
            </a:r>
            <a:r>
              <a:rPr lang="en-US" dirty="0"/>
              <a:t>)</a:t>
            </a:r>
          </a:p>
          <a:p>
            <a:r>
              <a:rPr lang="en-US" dirty="0"/>
              <a:t>Nigeria (</a:t>
            </a:r>
            <a:r>
              <a:rPr lang="en-US" b="1" dirty="0"/>
              <a:t>237,527,782</a:t>
            </a:r>
            <a:r>
              <a:rPr lang="en-US" dirty="0"/>
              <a:t>)</a:t>
            </a:r>
          </a:p>
          <a:p>
            <a:r>
              <a:rPr lang="en-US" dirty="0"/>
              <a:t>Brazil (</a:t>
            </a:r>
            <a:r>
              <a:rPr lang="en-US" b="1" dirty="0"/>
              <a:t>212,812,405</a:t>
            </a:r>
            <a:r>
              <a:rPr lang="en-US" dirty="0"/>
              <a:t>)</a:t>
            </a:r>
          </a:p>
          <a:p>
            <a:r>
              <a:rPr lang="en-US" dirty="0"/>
              <a:t>Bangladesh (</a:t>
            </a:r>
            <a:r>
              <a:rPr lang="en-US" b="1" dirty="0"/>
              <a:t>175,686,899</a:t>
            </a:r>
            <a:r>
              <a:rPr lang="en-US" dirty="0"/>
              <a:t>)</a:t>
            </a:r>
          </a:p>
          <a:p>
            <a:r>
              <a:rPr lang="en-US" dirty="0"/>
              <a:t>Russia (</a:t>
            </a:r>
            <a:r>
              <a:rPr lang="en-US" b="1" dirty="0"/>
              <a:t>143,997,393</a:t>
            </a:r>
            <a:r>
              <a:rPr lang="en-US" dirty="0"/>
              <a:t>)</a:t>
            </a:r>
          </a:p>
          <a:p>
            <a:r>
              <a:rPr lang="en-US" dirty="0"/>
              <a:t>Ethiopia (</a:t>
            </a:r>
            <a:r>
              <a:rPr lang="en-US" b="1" dirty="0"/>
              <a:t>135,472,051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080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2198</TotalTime>
  <Words>354</Words>
  <Application>Microsoft Office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BA  </vt:lpstr>
      <vt:lpstr>Population: 2-1</vt:lpstr>
      <vt:lpstr>Clusters</vt:lpstr>
      <vt:lpstr>PowerPoint Presentation</vt:lpstr>
      <vt:lpstr>PowerPoint Presentation</vt:lpstr>
      <vt:lpstr>PowerPoint Presentation</vt:lpstr>
      <vt:lpstr>Clusters (cont’d)</vt:lpstr>
      <vt:lpstr>PowerPoint Presentation</vt:lpstr>
      <vt:lpstr>10 Most Populous Countries 8,084,686,889</vt:lpstr>
      <vt:lpstr>Climate</vt:lpstr>
      <vt:lpstr>Population Density</vt:lpstr>
      <vt:lpstr>Figure This</vt:lpstr>
      <vt:lpstr>Densities</vt:lpstr>
      <vt:lpstr>EA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Population: 2-1</dc:title>
  <dc:creator>Sean O. Sullivan</dc:creator>
  <cp:lastModifiedBy>Jeffrey Graham Jr.</cp:lastModifiedBy>
  <cp:revision>36</cp:revision>
  <dcterms:created xsi:type="dcterms:W3CDTF">2014-01-13T20:05:04Z</dcterms:created>
  <dcterms:modified xsi:type="dcterms:W3CDTF">2026-01-14T11:48:43Z</dcterms:modified>
</cp:coreProperties>
</file>